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0" r:id="rId5"/>
    <p:sldId id="261" r:id="rId6"/>
    <p:sldId id="262" r:id="rId7"/>
    <p:sldId id="263" r:id="rId8"/>
    <p:sldId id="264" r:id="rId9"/>
    <p:sldId id="265" r:id="rId10"/>
    <p:sldId id="258"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A452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94" autoAdjust="0"/>
    <p:restoredTop sz="94660"/>
  </p:normalViewPr>
  <p:slideViewPr>
    <p:cSldViewPr>
      <p:cViewPr>
        <p:scale>
          <a:sx n="66" d="100"/>
          <a:sy n="66" d="100"/>
        </p:scale>
        <p:origin x="-1518" y="-16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C7D6AD6-C860-4248-9085-7D254C02CDB5}" type="datetimeFigureOut">
              <a:rPr lang="en-US" smtClean="0"/>
              <a:t>12/22/2010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9147A6-E564-430D-9F8E-7C9DE1EFDCD2}" type="slidenum">
              <a:rPr lang="en-US" smtClean="0"/>
              <a:t>‹#›</a:t>
            </a:fld>
            <a:endParaRPr lang="en-US"/>
          </a:p>
        </p:txBody>
      </p:sp>
    </p:spTree>
    <p:extLst>
      <p:ext uri="{BB962C8B-B14F-4D97-AF65-F5344CB8AC3E}">
        <p14:creationId xmlns:p14="http://schemas.microsoft.com/office/powerpoint/2010/main" val="6496897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7D6AD6-C860-4248-9085-7D254C02CDB5}" type="datetimeFigureOut">
              <a:rPr lang="en-US" smtClean="0"/>
              <a:t>12/22/2010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9147A6-E564-430D-9F8E-7C9DE1EFDCD2}" type="slidenum">
              <a:rPr lang="en-US" smtClean="0"/>
              <a:t>‹#›</a:t>
            </a:fld>
            <a:endParaRPr lang="en-US"/>
          </a:p>
        </p:txBody>
      </p:sp>
    </p:spTree>
    <p:extLst>
      <p:ext uri="{BB962C8B-B14F-4D97-AF65-F5344CB8AC3E}">
        <p14:creationId xmlns:p14="http://schemas.microsoft.com/office/powerpoint/2010/main" val="31121826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7D6AD6-C860-4248-9085-7D254C02CDB5}" type="datetimeFigureOut">
              <a:rPr lang="en-US" smtClean="0"/>
              <a:t>12/22/2010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9147A6-E564-430D-9F8E-7C9DE1EFDCD2}" type="slidenum">
              <a:rPr lang="en-US" smtClean="0"/>
              <a:t>‹#›</a:t>
            </a:fld>
            <a:endParaRPr lang="en-US"/>
          </a:p>
        </p:txBody>
      </p:sp>
    </p:spTree>
    <p:extLst>
      <p:ext uri="{BB962C8B-B14F-4D97-AF65-F5344CB8AC3E}">
        <p14:creationId xmlns:p14="http://schemas.microsoft.com/office/powerpoint/2010/main" val="33103070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7D6AD6-C860-4248-9085-7D254C02CDB5}" type="datetimeFigureOut">
              <a:rPr lang="en-US" smtClean="0"/>
              <a:t>12/22/2010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9147A6-E564-430D-9F8E-7C9DE1EFDCD2}" type="slidenum">
              <a:rPr lang="en-US" smtClean="0"/>
              <a:t>‹#›</a:t>
            </a:fld>
            <a:endParaRPr lang="en-US"/>
          </a:p>
        </p:txBody>
      </p:sp>
    </p:spTree>
    <p:extLst>
      <p:ext uri="{BB962C8B-B14F-4D97-AF65-F5344CB8AC3E}">
        <p14:creationId xmlns:p14="http://schemas.microsoft.com/office/powerpoint/2010/main" val="42179187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C7D6AD6-C860-4248-9085-7D254C02CDB5}" type="datetimeFigureOut">
              <a:rPr lang="en-US" smtClean="0"/>
              <a:t>12/22/2010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9147A6-E564-430D-9F8E-7C9DE1EFDCD2}" type="slidenum">
              <a:rPr lang="en-US" smtClean="0"/>
              <a:t>‹#›</a:t>
            </a:fld>
            <a:endParaRPr lang="en-US"/>
          </a:p>
        </p:txBody>
      </p:sp>
    </p:spTree>
    <p:extLst>
      <p:ext uri="{BB962C8B-B14F-4D97-AF65-F5344CB8AC3E}">
        <p14:creationId xmlns:p14="http://schemas.microsoft.com/office/powerpoint/2010/main" val="28278739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C7D6AD6-C860-4248-9085-7D254C02CDB5}" type="datetimeFigureOut">
              <a:rPr lang="en-US" smtClean="0"/>
              <a:t>12/22/2010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99147A6-E564-430D-9F8E-7C9DE1EFDCD2}" type="slidenum">
              <a:rPr lang="en-US" smtClean="0"/>
              <a:t>‹#›</a:t>
            </a:fld>
            <a:endParaRPr lang="en-US"/>
          </a:p>
        </p:txBody>
      </p:sp>
    </p:spTree>
    <p:extLst>
      <p:ext uri="{BB962C8B-B14F-4D97-AF65-F5344CB8AC3E}">
        <p14:creationId xmlns:p14="http://schemas.microsoft.com/office/powerpoint/2010/main" val="22949542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C7D6AD6-C860-4248-9085-7D254C02CDB5}" type="datetimeFigureOut">
              <a:rPr lang="en-US" smtClean="0"/>
              <a:t>12/22/2010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99147A6-E564-430D-9F8E-7C9DE1EFDCD2}" type="slidenum">
              <a:rPr lang="en-US" smtClean="0"/>
              <a:t>‹#›</a:t>
            </a:fld>
            <a:endParaRPr lang="en-US"/>
          </a:p>
        </p:txBody>
      </p:sp>
    </p:spTree>
    <p:extLst>
      <p:ext uri="{BB962C8B-B14F-4D97-AF65-F5344CB8AC3E}">
        <p14:creationId xmlns:p14="http://schemas.microsoft.com/office/powerpoint/2010/main" val="11634053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C7D6AD6-C860-4248-9085-7D254C02CDB5}" type="datetimeFigureOut">
              <a:rPr lang="en-US" smtClean="0"/>
              <a:t>12/22/2010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99147A6-E564-430D-9F8E-7C9DE1EFDCD2}" type="slidenum">
              <a:rPr lang="en-US" smtClean="0"/>
              <a:t>‹#›</a:t>
            </a:fld>
            <a:endParaRPr lang="en-US"/>
          </a:p>
        </p:txBody>
      </p:sp>
    </p:spTree>
    <p:extLst>
      <p:ext uri="{BB962C8B-B14F-4D97-AF65-F5344CB8AC3E}">
        <p14:creationId xmlns:p14="http://schemas.microsoft.com/office/powerpoint/2010/main" val="66024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7D6AD6-C860-4248-9085-7D254C02CDB5}" type="datetimeFigureOut">
              <a:rPr lang="en-US" smtClean="0"/>
              <a:t>12/22/2010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99147A6-E564-430D-9F8E-7C9DE1EFDCD2}" type="slidenum">
              <a:rPr lang="en-US" smtClean="0"/>
              <a:t>‹#›</a:t>
            </a:fld>
            <a:endParaRPr lang="en-US"/>
          </a:p>
        </p:txBody>
      </p:sp>
    </p:spTree>
    <p:extLst>
      <p:ext uri="{BB962C8B-B14F-4D97-AF65-F5344CB8AC3E}">
        <p14:creationId xmlns:p14="http://schemas.microsoft.com/office/powerpoint/2010/main" val="37872702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C7D6AD6-C860-4248-9085-7D254C02CDB5}" type="datetimeFigureOut">
              <a:rPr lang="en-US" smtClean="0"/>
              <a:t>12/22/2010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99147A6-E564-430D-9F8E-7C9DE1EFDCD2}" type="slidenum">
              <a:rPr lang="en-US" smtClean="0"/>
              <a:t>‹#›</a:t>
            </a:fld>
            <a:endParaRPr lang="en-US"/>
          </a:p>
        </p:txBody>
      </p:sp>
    </p:spTree>
    <p:extLst>
      <p:ext uri="{BB962C8B-B14F-4D97-AF65-F5344CB8AC3E}">
        <p14:creationId xmlns:p14="http://schemas.microsoft.com/office/powerpoint/2010/main" val="28325908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C7D6AD6-C860-4248-9085-7D254C02CDB5}" type="datetimeFigureOut">
              <a:rPr lang="en-US" smtClean="0"/>
              <a:t>12/22/2010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99147A6-E564-430D-9F8E-7C9DE1EFDCD2}" type="slidenum">
              <a:rPr lang="en-US" smtClean="0"/>
              <a:t>‹#›</a:t>
            </a:fld>
            <a:endParaRPr lang="en-US"/>
          </a:p>
        </p:txBody>
      </p:sp>
    </p:spTree>
    <p:extLst>
      <p:ext uri="{BB962C8B-B14F-4D97-AF65-F5344CB8AC3E}">
        <p14:creationId xmlns:p14="http://schemas.microsoft.com/office/powerpoint/2010/main" val="9982821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t="-16000" b="-16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7D6AD6-C860-4248-9085-7D254C02CDB5}" type="datetimeFigureOut">
              <a:rPr lang="en-US" smtClean="0"/>
              <a:t>12/22/2010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99147A6-E564-430D-9F8E-7C9DE1EFDCD2}" type="slidenum">
              <a:rPr lang="en-US" smtClean="0"/>
              <a:t>‹#›</a:t>
            </a:fld>
            <a:endParaRPr lang="en-US"/>
          </a:p>
        </p:txBody>
      </p:sp>
    </p:spTree>
    <p:extLst>
      <p:ext uri="{BB962C8B-B14F-4D97-AF65-F5344CB8AC3E}">
        <p14:creationId xmlns:p14="http://schemas.microsoft.com/office/powerpoint/2010/main" val="389418410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685800"/>
            <a:ext cx="7772400" cy="1470025"/>
          </a:xfrm>
          <a:solidFill>
            <a:schemeClr val="tx2">
              <a:lumMod val="75000"/>
              <a:alpha val="80000"/>
            </a:schemeClr>
          </a:solidFill>
        </p:spPr>
        <p:txBody>
          <a:bodyPr>
            <a:noAutofit/>
          </a:bodyPr>
          <a:lstStyle/>
          <a:p>
            <a:r>
              <a:rPr lang="en-US" sz="6000" b="1" dirty="0" smtClean="0">
                <a:solidFill>
                  <a:schemeClr val="bg1"/>
                </a:solidFill>
              </a:rPr>
              <a:t>Civil War Primary Source Assignment</a:t>
            </a:r>
            <a:endParaRPr lang="en-US" sz="6000" b="1" dirty="0">
              <a:solidFill>
                <a:schemeClr val="bg1"/>
              </a:solidFill>
            </a:endParaRPr>
          </a:p>
        </p:txBody>
      </p:sp>
      <p:sp>
        <p:nvSpPr>
          <p:cNvPr id="3" name="Subtitle 2"/>
          <p:cNvSpPr>
            <a:spLocks noGrp="1"/>
          </p:cNvSpPr>
          <p:nvPr>
            <p:ph type="subTitle" idx="1"/>
          </p:nvPr>
        </p:nvSpPr>
        <p:spPr>
          <a:xfrm>
            <a:off x="1524000" y="4724400"/>
            <a:ext cx="6400800" cy="1752600"/>
          </a:xfrm>
          <a:solidFill>
            <a:schemeClr val="tx2">
              <a:lumMod val="50000"/>
              <a:alpha val="80000"/>
            </a:schemeClr>
          </a:solidFill>
        </p:spPr>
        <p:txBody>
          <a:bodyPr>
            <a:normAutofit fontScale="85000" lnSpcReduction="20000"/>
          </a:bodyPr>
          <a:lstStyle/>
          <a:p>
            <a:r>
              <a:rPr lang="en-US" b="1" dirty="0" smtClean="0">
                <a:solidFill>
                  <a:schemeClr val="bg1"/>
                </a:solidFill>
              </a:rPr>
              <a:t>Jackie Dubois</a:t>
            </a:r>
          </a:p>
          <a:p>
            <a:r>
              <a:rPr lang="en-US" b="1" dirty="0" smtClean="0">
                <a:solidFill>
                  <a:schemeClr val="bg1"/>
                </a:solidFill>
              </a:rPr>
              <a:t>December 23, 2010</a:t>
            </a:r>
          </a:p>
          <a:p>
            <a:r>
              <a:rPr lang="en-US" b="1" dirty="0" smtClean="0">
                <a:solidFill>
                  <a:schemeClr val="bg1"/>
                </a:solidFill>
              </a:rPr>
              <a:t>Period 3</a:t>
            </a:r>
          </a:p>
          <a:p>
            <a:r>
              <a:rPr lang="en-US" b="1" dirty="0" smtClean="0">
                <a:solidFill>
                  <a:schemeClr val="bg1"/>
                </a:solidFill>
              </a:rPr>
              <a:t>Mr. Hartley</a:t>
            </a:r>
          </a:p>
          <a:p>
            <a:endParaRPr lang="en-US" dirty="0"/>
          </a:p>
        </p:txBody>
      </p:sp>
    </p:spTree>
    <p:extLst>
      <p:ext uri="{BB962C8B-B14F-4D97-AF65-F5344CB8AC3E}">
        <p14:creationId xmlns:p14="http://schemas.microsoft.com/office/powerpoint/2010/main" val="28881670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1">
              <a:lumMod val="65000"/>
              <a:lumOff val="35000"/>
            </a:schemeClr>
          </a:solidFill>
        </p:spPr>
        <p:txBody>
          <a:bodyPr/>
          <a:lstStyle/>
          <a:p>
            <a:r>
              <a:rPr lang="en-US" b="1" dirty="0" smtClean="0">
                <a:solidFill>
                  <a:schemeClr val="bg1"/>
                </a:solidFill>
              </a:rPr>
              <a:t>Background Citation</a:t>
            </a:r>
            <a:endParaRPr lang="en-US" b="1" dirty="0">
              <a:solidFill>
                <a:schemeClr val="bg1"/>
              </a:solidFill>
            </a:endParaRPr>
          </a:p>
        </p:txBody>
      </p:sp>
      <p:sp>
        <p:nvSpPr>
          <p:cNvPr id="3" name="Content Placeholder 2"/>
          <p:cNvSpPr>
            <a:spLocks noGrp="1"/>
          </p:cNvSpPr>
          <p:nvPr>
            <p:ph idx="1"/>
          </p:nvPr>
        </p:nvSpPr>
        <p:spPr>
          <a:solidFill>
            <a:schemeClr val="tx1">
              <a:lumMod val="65000"/>
              <a:lumOff val="35000"/>
            </a:schemeClr>
          </a:solidFill>
        </p:spPr>
        <p:txBody>
          <a:bodyPr>
            <a:normAutofit/>
          </a:bodyPr>
          <a:lstStyle/>
          <a:p>
            <a:r>
              <a:rPr lang="en-US" sz="1800" dirty="0" smtClean="0">
                <a:solidFill>
                  <a:schemeClr val="bg1"/>
                </a:solidFill>
              </a:rPr>
              <a:t>http://www.google.com/imgres?imgurl=http://www.civil-war.tv/images/photos/civil-war-field-gun.jpg&amp;imgrefurl=http://www.civil-war.tv/civil-war-photos.htm&amp;usg=__KLh-8ISWDaa_80i8jVMoyzcRj18=&amp;h=670&amp;w=681&amp;sz=111&amp;hl=en&amp;start=32&amp;zoom=1&amp;tbnid=uPDP4mVOShdZSM:&amp;tbnh=111&amp;tbnw=109&amp;prev=/images%3Fq%3Dcivil%2Bwar%2Bphotos%26hl%3Den%26biw%3D1138%26bih%3D525%26gbv%3D2%26tbs%3Disch:10,956&amp;itbs=1&amp;iact=hc&amp;vpx=875&amp;vpy=204&amp;dur=716&amp;hovh=223&amp;hovw=226&amp;tx=190&amp;ty=139&amp;ei=SDQRTYXwIoWglAeW4JyLDA&amp;oei=OTQRTYjMFsSBlAevz4zMCw&amp;esq=3&amp;page=3&amp;ndsp=21&amp;ved=1t:429,r:20,s:32&amp;biw=1138&amp;bih=525</a:t>
            </a:r>
            <a:endParaRPr lang="en-US" sz="1800" dirty="0">
              <a:solidFill>
                <a:schemeClr val="bg1"/>
              </a:solidFill>
            </a:endParaRPr>
          </a:p>
        </p:txBody>
      </p:sp>
    </p:spTree>
    <p:extLst>
      <p:ext uri="{BB962C8B-B14F-4D97-AF65-F5344CB8AC3E}">
        <p14:creationId xmlns:p14="http://schemas.microsoft.com/office/powerpoint/2010/main" val="8744769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4">
              <a:lumMod val="50000"/>
              <a:alpha val="45000"/>
            </a:schemeClr>
          </a:solidFill>
        </p:spPr>
        <p:txBody>
          <a:bodyPr/>
          <a:lstStyle/>
          <a:p>
            <a:r>
              <a:rPr lang="en-US" b="1" dirty="0" smtClean="0">
                <a:solidFill>
                  <a:schemeClr val="bg1"/>
                </a:solidFill>
              </a:rPr>
              <a:t>Diary Entry</a:t>
            </a:r>
            <a:endParaRPr lang="en-US" b="1" dirty="0">
              <a:solidFill>
                <a:schemeClr val="bg1"/>
              </a:solidFill>
            </a:endParaRPr>
          </a:p>
        </p:txBody>
      </p:sp>
      <p:sp>
        <p:nvSpPr>
          <p:cNvPr id="3" name="Content Placeholder 2"/>
          <p:cNvSpPr>
            <a:spLocks noGrp="1"/>
          </p:cNvSpPr>
          <p:nvPr>
            <p:ph idx="1"/>
          </p:nvPr>
        </p:nvSpPr>
        <p:spPr>
          <a:solidFill>
            <a:srgbClr val="4A452A">
              <a:alpha val="81000"/>
            </a:srgbClr>
          </a:solidFill>
        </p:spPr>
        <p:txBody>
          <a:bodyPr>
            <a:normAutofit fontScale="77500" lnSpcReduction="20000"/>
          </a:bodyPr>
          <a:lstStyle/>
          <a:p>
            <a:r>
              <a:rPr lang="en-US" dirty="0" smtClean="0">
                <a:solidFill>
                  <a:schemeClr val="bg1"/>
                </a:solidFill>
              </a:rPr>
              <a:t>Author: Cornelia Hancock</a:t>
            </a:r>
          </a:p>
          <a:p>
            <a:r>
              <a:rPr lang="en-US" dirty="0" smtClean="0">
                <a:solidFill>
                  <a:schemeClr val="bg1"/>
                </a:solidFill>
              </a:rPr>
              <a:t>Date: July 8, 1863</a:t>
            </a:r>
          </a:p>
          <a:p>
            <a:r>
              <a:rPr lang="en-US" dirty="0" smtClean="0">
                <a:solidFill>
                  <a:schemeClr val="bg1"/>
                </a:solidFill>
              </a:rPr>
              <a:t>Place of Origin: 2</a:t>
            </a:r>
            <a:r>
              <a:rPr lang="en-US" baseline="30000" dirty="0" smtClean="0">
                <a:solidFill>
                  <a:schemeClr val="bg1"/>
                </a:solidFill>
              </a:rPr>
              <a:t>nd</a:t>
            </a:r>
            <a:r>
              <a:rPr lang="en-US" dirty="0" smtClean="0">
                <a:solidFill>
                  <a:schemeClr val="bg1"/>
                </a:solidFill>
              </a:rPr>
              <a:t> Army Corps-3</a:t>
            </a:r>
            <a:r>
              <a:rPr lang="en-US" baseline="30000" dirty="0" smtClean="0">
                <a:solidFill>
                  <a:schemeClr val="bg1"/>
                </a:solidFill>
              </a:rPr>
              <a:t>rd</a:t>
            </a:r>
            <a:r>
              <a:rPr lang="en-US" dirty="0" smtClean="0">
                <a:solidFill>
                  <a:schemeClr val="bg1"/>
                </a:solidFill>
              </a:rPr>
              <a:t> Division </a:t>
            </a:r>
            <a:r>
              <a:rPr lang="en-US" dirty="0" smtClean="0">
                <a:solidFill>
                  <a:schemeClr val="bg1"/>
                </a:solidFill>
              </a:rPr>
              <a:t>Hospital</a:t>
            </a:r>
          </a:p>
          <a:p>
            <a:r>
              <a:rPr lang="en-US" dirty="0" smtClean="0">
                <a:solidFill>
                  <a:schemeClr val="bg1"/>
                </a:solidFill>
              </a:rPr>
              <a:t>Explanation: This diary entry was written from a nurse’s point of view. At the time she was working at a “hospital” where the wounded soldiers would go to for medical help. She was writing to her sister, asking her to donate items that were needed.  She was also telling her sister the horrific moments that she is living in. </a:t>
            </a:r>
            <a:endParaRPr lang="en-US" dirty="0" smtClean="0">
              <a:solidFill>
                <a:schemeClr val="bg1"/>
              </a:solidFill>
            </a:endParaRPr>
          </a:p>
          <a:p>
            <a:r>
              <a:rPr lang="en-US" dirty="0">
                <a:solidFill>
                  <a:schemeClr val="bg1"/>
                </a:solidFill>
              </a:rPr>
              <a:t>Citation: Hancock, Cornelia, and Henrietta Stratton </a:t>
            </a:r>
            <a:r>
              <a:rPr lang="en-US" dirty="0" err="1">
                <a:solidFill>
                  <a:schemeClr val="bg1"/>
                </a:solidFill>
              </a:rPr>
              <a:t>Jaquette</a:t>
            </a:r>
            <a:r>
              <a:rPr lang="en-US" dirty="0">
                <a:solidFill>
                  <a:schemeClr val="bg1"/>
                </a:solidFill>
              </a:rPr>
              <a:t>. South after Gettysburg; Letters of Cornelia Hancock, 1863-1868;. New York: T.Y. Crowell, 1956. Print.</a:t>
            </a:r>
          </a:p>
          <a:p>
            <a:endParaRPr lang="en-US" dirty="0">
              <a:solidFill>
                <a:schemeClr val="bg1"/>
              </a:solidFill>
            </a:endParaRPr>
          </a:p>
        </p:txBody>
      </p:sp>
    </p:spTree>
    <p:extLst>
      <p:ext uri="{BB962C8B-B14F-4D97-AF65-F5344CB8AC3E}">
        <p14:creationId xmlns:p14="http://schemas.microsoft.com/office/powerpoint/2010/main" val="1419983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a:solidFill>
            <a:schemeClr val="accent4">
              <a:lumMod val="50000"/>
              <a:alpha val="45000"/>
            </a:schemeClr>
          </a:solidFill>
        </p:spPr>
        <p:txBody>
          <a:bodyPr/>
          <a:lstStyle/>
          <a:p>
            <a:r>
              <a:rPr lang="en-US" b="1" dirty="0" smtClean="0">
                <a:solidFill>
                  <a:schemeClr val="bg1"/>
                </a:solidFill>
              </a:rPr>
              <a:t>Diary Entry</a:t>
            </a:r>
            <a:endParaRPr lang="en-US" b="1" dirty="0">
              <a:solidFill>
                <a:schemeClr val="bg1"/>
              </a:solidFill>
            </a:endParaRPr>
          </a:p>
        </p:txBody>
      </p:sp>
      <p:sp>
        <p:nvSpPr>
          <p:cNvPr id="3" name="Content Placeholder 2"/>
          <p:cNvSpPr>
            <a:spLocks noGrp="1"/>
          </p:cNvSpPr>
          <p:nvPr>
            <p:ph idx="1"/>
          </p:nvPr>
        </p:nvSpPr>
        <p:spPr>
          <a:xfrm>
            <a:off x="304800" y="1143000"/>
            <a:ext cx="8610600" cy="5334000"/>
          </a:xfrm>
          <a:solidFill>
            <a:srgbClr val="4A452A">
              <a:alpha val="79000"/>
            </a:srgbClr>
          </a:solidFill>
          <a:ln>
            <a:noFill/>
          </a:ln>
        </p:spPr>
        <p:txBody>
          <a:bodyPr>
            <a:normAutofit fontScale="77500" lnSpcReduction="20000"/>
          </a:bodyPr>
          <a:lstStyle/>
          <a:p>
            <a:pPr marL="0" indent="0">
              <a:buNone/>
            </a:pPr>
            <a:r>
              <a:rPr lang="en-US" dirty="0" smtClean="0">
                <a:solidFill>
                  <a:schemeClr val="bg1"/>
                </a:solidFill>
              </a:rPr>
              <a:t>Analysis: I was surprised when I read that they were in need of so many items. You would think that a hospital would be one of the first places your money would go to support but apparently it wasn’t like that during the Civil War.  This letter seems pretty dead on with the facts I previously knew about the war. I knew it was very graphic and deadly, many were wounded and brought to hospitals for help. Cornelia writes, “It took nearly five days for some three hundred surgeons to perform the amputations that occurred here, during which time the rebels lay in a dying condition without their wounds being dressed or scarcely any food.” This gives us a vivid image of what it would be like if we were in her shoes.  I would like to know how Cornelia handled all of the stress she went through. Did all these deaths eventually effect her? Overall this diary entry  gave me a great insight of what it was like for people to be living throughout the Civil War.</a:t>
            </a:r>
            <a:endParaRPr lang="en-US" dirty="0">
              <a:solidFill>
                <a:schemeClr val="bg1"/>
              </a:solidFill>
            </a:endParaRPr>
          </a:p>
        </p:txBody>
      </p:sp>
    </p:spTree>
    <p:extLst>
      <p:ext uri="{BB962C8B-B14F-4D97-AF65-F5344CB8AC3E}">
        <p14:creationId xmlns:p14="http://schemas.microsoft.com/office/powerpoint/2010/main" val="187914105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1">
              <a:alpha val="72000"/>
            </a:schemeClr>
          </a:solidFill>
        </p:spPr>
        <p:txBody>
          <a:bodyPr/>
          <a:lstStyle/>
          <a:p>
            <a:r>
              <a:rPr lang="en-US" b="1" dirty="0" smtClean="0">
                <a:solidFill>
                  <a:schemeClr val="bg1"/>
                </a:solidFill>
              </a:rPr>
              <a:t>Song Lyric</a:t>
            </a:r>
            <a:endParaRPr lang="en-US" b="1" dirty="0">
              <a:solidFill>
                <a:schemeClr val="bg1"/>
              </a:solidFill>
            </a:endParaRPr>
          </a:p>
        </p:txBody>
      </p:sp>
      <p:sp>
        <p:nvSpPr>
          <p:cNvPr id="3" name="Content Placeholder 2"/>
          <p:cNvSpPr>
            <a:spLocks noGrp="1"/>
          </p:cNvSpPr>
          <p:nvPr>
            <p:ph idx="1"/>
          </p:nvPr>
        </p:nvSpPr>
        <p:spPr>
          <a:solidFill>
            <a:srgbClr val="4A452A">
              <a:alpha val="79000"/>
            </a:srgbClr>
          </a:solidFill>
        </p:spPr>
        <p:txBody>
          <a:bodyPr>
            <a:normAutofit/>
          </a:bodyPr>
          <a:lstStyle/>
          <a:p>
            <a:r>
              <a:rPr lang="en-US" sz="3000" dirty="0" smtClean="0">
                <a:solidFill>
                  <a:schemeClr val="bg1"/>
                </a:solidFill>
              </a:rPr>
              <a:t>Author: James </a:t>
            </a:r>
            <a:r>
              <a:rPr lang="en-US" sz="3000" dirty="0" err="1">
                <a:solidFill>
                  <a:schemeClr val="bg1"/>
                </a:solidFill>
              </a:rPr>
              <a:t>G</a:t>
            </a:r>
            <a:r>
              <a:rPr lang="en-US" sz="3000" dirty="0" err="1" smtClean="0">
                <a:solidFill>
                  <a:schemeClr val="bg1"/>
                </a:solidFill>
              </a:rPr>
              <a:t>owdy</a:t>
            </a:r>
            <a:r>
              <a:rPr lang="en-US" sz="3000" dirty="0" smtClean="0">
                <a:solidFill>
                  <a:schemeClr val="bg1"/>
                </a:solidFill>
              </a:rPr>
              <a:t> Clark</a:t>
            </a:r>
          </a:p>
          <a:p>
            <a:r>
              <a:rPr lang="en-US" sz="3000" dirty="0" smtClean="0">
                <a:solidFill>
                  <a:schemeClr val="bg1"/>
                </a:solidFill>
              </a:rPr>
              <a:t>Date: 1864</a:t>
            </a:r>
          </a:p>
          <a:p>
            <a:r>
              <a:rPr lang="en-US" sz="3000" dirty="0" smtClean="0">
                <a:solidFill>
                  <a:schemeClr val="bg1"/>
                </a:solidFill>
              </a:rPr>
              <a:t>Title: “The Children of the Battlefield”</a:t>
            </a:r>
          </a:p>
          <a:p>
            <a:r>
              <a:rPr lang="en-US" sz="3000" dirty="0" smtClean="0">
                <a:solidFill>
                  <a:schemeClr val="bg1"/>
                </a:solidFill>
              </a:rPr>
              <a:t>Place of Origin: Philadelphia, PA</a:t>
            </a:r>
          </a:p>
          <a:p>
            <a:r>
              <a:rPr lang="en-US" sz="3000" dirty="0" smtClean="0">
                <a:solidFill>
                  <a:schemeClr val="bg1"/>
                </a:solidFill>
              </a:rPr>
              <a:t>Citation</a:t>
            </a:r>
            <a:r>
              <a:rPr lang="en-US" sz="3000" dirty="0">
                <a:solidFill>
                  <a:schemeClr val="bg1"/>
                </a:solidFill>
              </a:rPr>
              <a:t>: </a:t>
            </a:r>
            <a:r>
              <a:rPr lang="en-US" sz="3000" dirty="0" err="1">
                <a:solidFill>
                  <a:schemeClr val="bg1"/>
                </a:solidFill>
              </a:rPr>
              <a:t>Tubb</a:t>
            </a:r>
            <a:r>
              <a:rPr lang="en-US" sz="3000" dirty="0">
                <a:solidFill>
                  <a:schemeClr val="bg1"/>
                </a:solidFill>
              </a:rPr>
              <a:t>, Benjamin R. "The Children of the Battlefield." Public Domain Music. Web. 22 Dec. 2010. &lt;http://www.pdmusic.org/civilwar/cws18.txt&gt;.</a:t>
            </a:r>
          </a:p>
        </p:txBody>
      </p:sp>
    </p:spTree>
    <p:extLst>
      <p:ext uri="{BB962C8B-B14F-4D97-AF65-F5344CB8AC3E}">
        <p14:creationId xmlns:p14="http://schemas.microsoft.com/office/powerpoint/2010/main" val="208937505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1">
              <a:alpha val="72000"/>
            </a:schemeClr>
          </a:solidFill>
        </p:spPr>
        <p:txBody>
          <a:bodyPr/>
          <a:lstStyle/>
          <a:p>
            <a:r>
              <a:rPr lang="en-US" dirty="0" smtClean="0">
                <a:solidFill>
                  <a:schemeClr val="bg1"/>
                </a:solidFill>
              </a:rPr>
              <a:t>Song Lyric</a:t>
            </a:r>
            <a:endParaRPr lang="en-US" dirty="0">
              <a:solidFill>
                <a:schemeClr val="bg1"/>
              </a:solidFill>
            </a:endParaRPr>
          </a:p>
        </p:txBody>
      </p:sp>
      <p:sp>
        <p:nvSpPr>
          <p:cNvPr id="3" name="Content Placeholder 2"/>
          <p:cNvSpPr>
            <a:spLocks noGrp="1"/>
          </p:cNvSpPr>
          <p:nvPr>
            <p:ph idx="1"/>
          </p:nvPr>
        </p:nvSpPr>
        <p:spPr>
          <a:xfrm>
            <a:off x="457200" y="1600200"/>
            <a:ext cx="8229600" cy="4953000"/>
          </a:xfrm>
          <a:solidFill>
            <a:srgbClr val="4A452A">
              <a:alpha val="83000"/>
            </a:srgbClr>
          </a:solidFill>
        </p:spPr>
        <p:txBody>
          <a:bodyPr>
            <a:normAutofit fontScale="70000" lnSpcReduction="20000"/>
          </a:bodyPr>
          <a:lstStyle/>
          <a:p>
            <a:pPr marL="0" indent="0">
              <a:buNone/>
            </a:pPr>
            <a:r>
              <a:rPr lang="en-US" dirty="0" smtClean="0">
                <a:solidFill>
                  <a:schemeClr val="bg1"/>
                </a:solidFill>
              </a:rPr>
              <a:t>Analysis: The overall message of the song was how each soldier that dies was an actual person, they had a real life, and family that cared for him. There is very strong feelings in this song. When I read the background information I started getting teary eyed. There was a dead man lying in the middle of a battlefield that a photographer found. When he looked closer, he was holding a picture of his wife and kids. The emotions in this song bring out the emotions of how much that man loved and cherished his family. I was surprised how good the song actually was. I thought it was going to be a boring song that didn’t make sense but it made a lot of sense and I can easily  relate to it. I knew many people died in the civil war, but I never gave it a thought that each of those soldiers gave up their entire life, family and everything for our country. I can now understand what they went through better than I did before. I would like to know what the photographer thought when he first saw the man holding the photograph, and how he handled it. Overall, I was pleasantly surprised how the lyrics were so touching and meaningful. </a:t>
            </a:r>
            <a:endParaRPr lang="en-US" dirty="0">
              <a:solidFill>
                <a:schemeClr val="bg1"/>
              </a:solidFill>
            </a:endParaRPr>
          </a:p>
        </p:txBody>
      </p:sp>
    </p:spTree>
    <p:extLst>
      <p:ext uri="{BB962C8B-B14F-4D97-AF65-F5344CB8AC3E}">
        <p14:creationId xmlns:p14="http://schemas.microsoft.com/office/powerpoint/2010/main" val="266032675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2">
              <a:lumMod val="50000"/>
              <a:alpha val="51000"/>
            </a:schemeClr>
          </a:solidFill>
        </p:spPr>
        <p:txBody>
          <a:bodyPr/>
          <a:lstStyle/>
          <a:p>
            <a:r>
              <a:rPr lang="en-US" b="1" dirty="0" smtClean="0">
                <a:solidFill>
                  <a:schemeClr val="bg1"/>
                </a:solidFill>
              </a:rPr>
              <a:t>Newspaper Article</a:t>
            </a:r>
            <a:endParaRPr lang="en-US" b="1" dirty="0">
              <a:solidFill>
                <a:schemeClr val="bg1"/>
              </a:solidFill>
            </a:endParaRPr>
          </a:p>
        </p:txBody>
      </p:sp>
      <p:sp>
        <p:nvSpPr>
          <p:cNvPr id="3" name="Content Placeholder 2"/>
          <p:cNvSpPr>
            <a:spLocks noGrp="1"/>
          </p:cNvSpPr>
          <p:nvPr>
            <p:ph idx="1"/>
          </p:nvPr>
        </p:nvSpPr>
        <p:spPr>
          <a:solidFill>
            <a:srgbClr val="4A452A">
              <a:alpha val="72000"/>
            </a:srgbClr>
          </a:solidFill>
        </p:spPr>
        <p:txBody>
          <a:bodyPr>
            <a:normAutofit fontScale="77500" lnSpcReduction="20000"/>
          </a:bodyPr>
          <a:lstStyle/>
          <a:p>
            <a:r>
              <a:rPr lang="en-US" dirty="0" smtClean="0">
                <a:solidFill>
                  <a:schemeClr val="bg1"/>
                </a:solidFill>
              </a:rPr>
              <a:t>Author: Jackson</a:t>
            </a:r>
          </a:p>
          <a:p>
            <a:r>
              <a:rPr lang="en-US" dirty="0" smtClean="0">
                <a:solidFill>
                  <a:schemeClr val="bg1"/>
                </a:solidFill>
              </a:rPr>
              <a:t>Date: June 30, 1863</a:t>
            </a:r>
          </a:p>
          <a:p>
            <a:r>
              <a:rPr lang="en-US" dirty="0" smtClean="0">
                <a:solidFill>
                  <a:schemeClr val="bg1"/>
                </a:solidFill>
              </a:rPr>
              <a:t>Title: “Adventures Of A Young Lady In The Army”</a:t>
            </a:r>
          </a:p>
          <a:p>
            <a:r>
              <a:rPr lang="en-US" dirty="0" smtClean="0">
                <a:solidFill>
                  <a:schemeClr val="bg1"/>
                </a:solidFill>
              </a:rPr>
              <a:t>Place of Origin: Mississippi</a:t>
            </a:r>
          </a:p>
          <a:p>
            <a:r>
              <a:rPr lang="en-US" dirty="0" smtClean="0">
                <a:solidFill>
                  <a:schemeClr val="bg1"/>
                </a:solidFill>
              </a:rPr>
              <a:t>Summary: This is an article discussing the stories Mrs. Laura J. Williams of Arkansas lived through. She disguised herself as a man in order to take part in military action. </a:t>
            </a:r>
          </a:p>
          <a:p>
            <a:r>
              <a:rPr lang="en-US" dirty="0" smtClean="0">
                <a:solidFill>
                  <a:schemeClr val="bg1"/>
                </a:solidFill>
              </a:rPr>
              <a:t>Citation: Jackson</a:t>
            </a:r>
            <a:r>
              <a:rPr lang="en-US" dirty="0">
                <a:solidFill>
                  <a:schemeClr val="bg1"/>
                </a:solidFill>
              </a:rPr>
              <a:t>. "Adventures Of A Young Lady In The Army." Staunton Spectator 30 June 1863: 1. Valley of the Shadow. Web. 17 Dec. 2010. &lt;http://valley.lib.virginia.edu/news/ss1863/va.au.ss.1863.06.30.xml#01&gt;.</a:t>
            </a:r>
          </a:p>
        </p:txBody>
      </p:sp>
    </p:spTree>
    <p:extLst>
      <p:ext uri="{BB962C8B-B14F-4D97-AF65-F5344CB8AC3E}">
        <p14:creationId xmlns:p14="http://schemas.microsoft.com/office/powerpoint/2010/main" val="419591059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2">
              <a:lumMod val="50000"/>
              <a:alpha val="51000"/>
            </a:schemeClr>
          </a:solidFill>
        </p:spPr>
        <p:txBody>
          <a:bodyPr/>
          <a:lstStyle/>
          <a:p>
            <a:r>
              <a:rPr lang="en-US" b="1" dirty="0" smtClean="0">
                <a:solidFill>
                  <a:schemeClr val="bg1"/>
                </a:solidFill>
              </a:rPr>
              <a:t>Newspaper Article</a:t>
            </a:r>
            <a:endParaRPr lang="en-US" b="1" dirty="0">
              <a:solidFill>
                <a:schemeClr val="bg1"/>
              </a:solidFill>
            </a:endParaRPr>
          </a:p>
        </p:txBody>
      </p:sp>
      <p:sp>
        <p:nvSpPr>
          <p:cNvPr id="3" name="Content Placeholder 2"/>
          <p:cNvSpPr>
            <a:spLocks noGrp="1"/>
          </p:cNvSpPr>
          <p:nvPr>
            <p:ph idx="1"/>
          </p:nvPr>
        </p:nvSpPr>
        <p:spPr>
          <a:solidFill>
            <a:srgbClr val="4A452A">
              <a:alpha val="77000"/>
            </a:srgbClr>
          </a:solidFill>
        </p:spPr>
        <p:txBody>
          <a:bodyPr>
            <a:normAutofit fontScale="92500" lnSpcReduction="20000"/>
          </a:bodyPr>
          <a:lstStyle/>
          <a:p>
            <a:r>
              <a:rPr lang="en-US" dirty="0" smtClean="0">
                <a:solidFill>
                  <a:schemeClr val="bg1"/>
                </a:solidFill>
              </a:rPr>
              <a:t>Analysis: After reading this article, I was shocked that a woman would actually want to fight in the civil war. I can understand her choices if she were a strong confederate follower, or was in deep ties with politics. Also, the Civil War at the time needed everyone they could get, she probably felt that she could make more of an impact if she joined the war as a man instead of a woman (nurse). I would like to know, what kind of disguise did she have that made everyone believe that she was a man? It must have been pretty good!</a:t>
            </a:r>
            <a:endParaRPr lang="en-US" dirty="0">
              <a:solidFill>
                <a:schemeClr val="bg1"/>
              </a:solidFill>
            </a:endParaRPr>
          </a:p>
        </p:txBody>
      </p:sp>
    </p:spTree>
    <p:extLst>
      <p:ext uri="{BB962C8B-B14F-4D97-AF65-F5344CB8AC3E}">
        <p14:creationId xmlns:p14="http://schemas.microsoft.com/office/powerpoint/2010/main" val="73877761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2">
              <a:lumMod val="50000"/>
              <a:alpha val="50000"/>
            </a:schemeClr>
          </a:solidFill>
        </p:spPr>
        <p:txBody>
          <a:bodyPr/>
          <a:lstStyle/>
          <a:p>
            <a:r>
              <a:rPr lang="en-US" b="1" dirty="0" smtClean="0">
                <a:solidFill>
                  <a:schemeClr val="bg1"/>
                </a:solidFill>
              </a:rPr>
              <a:t>Image</a:t>
            </a:r>
            <a:endParaRPr lang="en-US" b="1" dirty="0">
              <a:solidFill>
                <a:schemeClr val="bg1"/>
              </a:solidFill>
            </a:endParaRPr>
          </a:p>
        </p:txBody>
      </p:sp>
      <p:sp>
        <p:nvSpPr>
          <p:cNvPr id="3" name="Content Placeholder 2"/>
          <p:cNvSpPr>
            <a:spLocks noGrp="1"/>
          </p:cNvSpPr>
          <p:nvPr>
            <p:ph idx="1"/>
          </p:nvPr>
        </p:nvSpPr>
        <p:spPr>
          <a:solidFill>
            <a:srgbClr val="4A452A">
              <a:alpha val="75000"/>
            </a:srgbClr>
          </a:solidFill>
        </p:spPr>
        <p:txBody>
          <a:bodyPr>
            <a:normAutofit fontScale="92500" lnSpcReduction="20000"/>
          </a:bodyPr>
          <a:lstStyle/>
          <a:p>
            <a:r>
              <a:rPr lang="en-US" dirty="0" smtClean="0">
                <a:solidFill>
                  <a:schemeClr val="bg1"/>
                </a:solidFill>
              </a:rPr>
              <a:t>Photographer: Alex Gardner</a:t>
            </a:r>
          </a:p>
          <a:p>
            <a:r>
              <a:rPr lang="en-US" dirty="0" smtClean="0">
                <a:solidFill>
                  <a:schemeClr val="bg1"/>
                </a:solidFill>
              </a:rPr>
              <a:t>Date: July, 1863</a:t>
            </a:r>
          </a:p>
          <a:p>
            <a:r>
              <a:rPr lang="en-US" dirty="0" smtClean="0">
                <a:solidFill>
                  <a:schemeClr val="bg1"/>
                </a:solidFill>
              </a:rPr>
              <a:t>Title: A Sharpshooter’s Last Sleep</a:t>
            </a:r>
          </a:p>
          <a:p>
            <a:r>
              <a:rPr lang="en-US" dirty="0" smtClean="0">
                <a:solidFill>
                  <a:schemeClr val="bg1"/>
                </a:solidFill>
              </a:rPr>
              <a:t>Description: The man in the photo just got struck by a bullet. His hat, blanket, and gun were thrown behind him in result of the forceful bullet that shot through his body.</a:t>
            </a:r>
          </a:p>
          <a:p>
            <a:r>
              <a:rPr lang="en-US" dirty="0" smtClean="0">
                <a:solidFill>
                  <a:schemeClr val="bg1"/>
                </a:solidFill>
              </a:rPr>
              <a:t>Citation: Gardner, Alexander. Gardner’s Photographic Sketch Bok of the Civil War. New York: Dover Publications, </a:t>
            </a:r>
            <a:r>
              <a:rPr lang="en-US" dirty="0">
                <a:solidFill>
                  <a:schemeClr val="bg1"/>
                </a:solidFill>
              </a:rPr>
              <a:t>I</a:t>
            </a:r>
            <a:r>
              <a:rPr lang="en-US" dirty="0" smtClean="0">
                <a:solidFill>
                  <a:schemeClr val="bg1"/>
                </a:solidFill>
              </a:rPr>
              <a:t>nc. 1959. 8. Print.</a:t>
            </a:r>
            <a:endParaRPr lang="en-US" dirty="0">
              <a:solidFill>
                <a:schemeClr val="bg1"/>
              </a:solidFill>
            </a:endParaRPr>
          </a:p>
        </p:txBody>
      </p:sp>
    </p:spTree>
    <p:extLst>
      <p:ext uri="{BB962C8B-B14F-4D97-AF65-F5344CB8AC3E}">
        <p14:creationId xmlns:p14="http://schemas.microsoft.com/office/powerpoint/2010/main" val="408739792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2">
              <a:lumMod val="50000"/>
              <a:alpha val="49000"/>
            </a:schemeClr>
          </a:solidFill>
        </p:spPr>
        <p:txBody>
          <a:bodyPr/>
          <a:lstStyle/>
          <a:p>
            <a:r>
              <a:rPr lang="en-US" b="1" dirty="0" smtClean="0">
                <a:solidFill>
                  <a:schemeClr val="bg1"/>
                </a:solidFill>
              </a:rPr>
              <a:t>Image</a:t>
            </a:r>
            <a:endParaRPr lang="en-US" b="1" dirty="0">
              <a:solidFill>
                <a:schemeClr val="bg1"/>
              </a:solidFill>
            </a:endParaRPr>
          </a:p>
        </p:txBody>
      </p:sp>
      <p:sp>
        <p:nvSpPr>
          <p:cNvPr id="3" name="Content Placeholder 2"/>
          <p:cNvSpPr>
            <a:spLocks noGrp="1"/>
          </p:cNvSpPr>
          <p:nvPr>
            <p:ph idx="1"/>
          </p:nvPr>
        </p:nvSpPr>
        <p:spPr>
          <a:solidFill>
            <a:srgbClr val="4A452A">
              <a:alpha val="72000"/>
            </a:srgbClr>
          </a:solidFill>
        </p:spPr>
        <p:txBody>
          <a:bodyPr>
            <a:normAutofit fontScale="77500" lnSpcReduction="20000"/>
          </a:bodyPr>
          <a:lstStyle/>
          <a:p>
            <a:r>
              <a:rPr lang="en-US" dirty="0" smtClean="0">
                <a:solidFill>
                  <a:schemeClr val="bg1"/>
                </a:solidFill>
              </a:rPr>
              <a:t>Analysis: I thought that it was very surprising how much waste was on the battlefield ground. The dead man is defiantly the most dominant feature in this photograph. As soon as you look at the picture your eyes draw to him. The battle of Gettysburg was truly depicted in this image. I don’t think there could be a better image displaying the horrific scenes of the war. I knew that the Civil War had many tragic deaths, but this photograph gives me a real life look at what it was like to see. I would like to know what this man felt as he was going down in honor after being shot. Was he proud of himself? Or just plain depressed? This is a great picture that captures the true meaning of the Civil War.</a:t>
            </a:r>
            <a:endParaRPr lang="en-US" dirty="0">
              <a:solidFill>
                <a:schemeClr val="bg1"/>
              </a:solidFill>
            </a:endParaRPr>
          </a:p>
        </p:txBody>
      </p:sp>
    </p:spTree>
    <p:extLst>
      <p:ext uri="{BB962C8B-B14F-4D97-AF65-F5344CB8AC3E}">
        <p14:creationId xmlns:p14="http://schemas.microsoft.com/office/powerpoint/2010/main" val="137708232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1069</TotalTime>
  <Words>1088</Words>
  <Application>Microsoft Office PowerPoint</Application>
  <PresentationFormat>On-screen Show (4:3)</PresentationFormat>
  <Paragraphs>40</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Civil War Primary Source Assignment</vt:lpstr>
      <vt:lpstr>Diary Entry</vt:lpstr>
      <vt:lpstr>Diary Entry</vt:lpstr>
      <vt:lpstr>Song Lyric</vt:lpstr>
      <vt:lpstr>Song Lyric</vt:lpstr>
      <vt:lpstr>Newspaper Article</vt:lpstr>
      <vt:lpstr>Newspaper Article</vt:lpstr>
      <vt:lpstr>Image</vt:lpstr>
      <vt:lpstr>Image</vt:lpstr>
      <vt:lpstr>Background Citation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Jackie</dc:creator>
  <cp:lastModifiedBy>Jackie</cp:lastModifiedBy>
  <cp:revision>20</cp:revision>
  <dcterms:created xsi:type="dcterms:W3CDTF">2010-12-21T22:57:29Z</dcterms:created>
  <dcterms:modified xsi:type="dcterms:W3CDTF">2010-12-23T12:20:58Z</dcterms:modified>
</cp:coreProperties>
</file>